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69" r:id="rId16"/>
    <p:sldId id="270" r:id="rId17"/>
    <p:sldId id="271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1B758-B052-438F-99E6-A086B126EFF2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839A8-6677-42AF-B84D-140AB33189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39A8-6677-42AF-B84D-140AB331892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39A8-6677-42AF-B84D-140AB331892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39A8-6677-42AF-B84D-140AB331892C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77A-A487-4622-89A8-D62EE9C1B60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05A0-AF6F-4052-A3BD-C03EE493B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77A-A487-4622-89A8-D62EE9C1B60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05A0-AF6F-4052-A3BD-C03EE493B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77A-A487-4622-89A8-D62EE9C1B60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05A0-AF6F-4052-A3BD-C03EE493B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77A-A487-4622-89A8-D62EE9C1B60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05A0-AF6F-4052-A3BD-C03EE493B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77A-A487-4622-89A8-D62EE9C1B60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05A0-AF6F-4052-A3BD-C03EE493B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77A-A487-4622-89A8-D62EE9C1B60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05A0-AF6F-4052-A3BD-C03EE493B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77A-A487-4622-89A8-D62EE9C1B60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05A0-AF6F-4052-A3BD-C03EE493B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77A-A487-4622-89A8-D62EE9C1B60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05A0-AF6F-4052-A3BD-C03EE493B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77A-A487-4622-89A8-D62EE9C1B60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05A0-AF6F-4052-A3BD-C03EE493B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77A-A487-4622-89A8-D62EE9C1B60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05A0-AF6F-4052-A3BD-C03EE493B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77A-A487-4622-89A8-D62EE9C1B60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05A0-AF6F-4052-A3BD-C03EE493B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6A77A-A487-4622-89A8-D62EE9C1B60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705A0-AF6F-4052-A3BD-C03EE493B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428604"/>
            <a:ext cx="3854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Тема</a:t>
            </a:r>
            <a:r>
              <a:rPr lang="en-GB" dirty="0" smtClean="0"/>
              <a:t>:  </a:t>
            </a:r>
            <a:r>
              <a:rPr lang="ru-RU" dirty="0" smtClean="0"/>
              <a:t>Отрицательная обратная связь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357166"/>
            <a:ext cx="8572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/>
              <a:t>В усилителях под обратной связью (ОС) подразумевается такая электрическая связь, при которой часть энергии усиленного сигнала с выхода усилителя подается обратно на его вход.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1259262"/>
            <a:ext cx="4929222" cy="281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3857628"/>
            <a:ext cx="521529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357166"/>
            <a:ext cx="842968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Различают, по признаку </a:t>
            </a:r>
            <a:r>
              <a:rPr lang="ru-RU" dirty="0" smtClean="0"/>
              <a:t>усиления:</a:t>
            </a:r>
          </a:p>
          <a:p>
            <a:pPr algn="just"/>
            <a:r>
              <a:rPr lang="ru-RU" b="1" dirty="0" smtClean="0"/>
              <a:t>положительную </a:t>
            </a:r>
            <a:r>
              <a:rPr lang="ru-RU" b="1" dirty="0"/>
              <a:t>обратную связь </a:t>
            </a:r>
            <a:r>
              <a:rPr lang="ru-RU" dirty="0"/>
              <a:t>(ПОС) и </a:t>
            </a:r>
            <a:endParaRPr lang="ru-RU" dirty="0" smtClean="0"/>
          </a:p>
          <a:p>
            <a:r>
              <a:rPr lang="ru-RU" b="1" dirty="0" smtClean="0"/>
              <a:t>отрицательную </a:t>
            </a:r>
            <a:r>
              <a:rPr lang="ru-RU" b="1" dirty="0"/>
              <a:t>обратную связь </a:t>
            </a:r>
            <a:r>
              <a:rPr lang="ru-RU" dirty="0"/>
              <a:t>(ООС).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i="1" dirty="0"/>
              <a:t>	</a:t>
            </a:r>
            <a:r>
              <a:rPr lang="ru-RU" b="1" i="1" dirty="0" smtClean="0"/>
              <a:t>При</a:t>
            </a:r>
            <a:r>
              <a:rPr lang="ru-RU" i="1" dirty="0" smtClean="0"/>
              <a:t> </a:t>
            </a:r>
            <a:r>
              <a:rPr lang="ru-RU" b="1" i="1" dirty="0" smtClean="0"/>
              <a:t>положительной ОС </a:t>
            </a:r>
            <a:r>
              <a:rPr lang="ru-RU" i="1" dirty="0" smtClean="0"/>
              <a:t>сигнал </a:t>
            </a:r>
            <a:r>
              <a:rPr lang="ru-RU" i="1" dirty="0"/>
              <a:t>на вход усилителя поступает в фазе со входным сигналом. </a:t>
            </a:r>
            <a:endParaRPr lang="ru-RU" i="1" dirty="0" smtClean="0"/>
          </a:p>
          <a:p>
            <a:r>
              <a:rPr lang="ru-RU" i="1" dirty="0"/>
              <a:t>	</a:t>
            </a:r>
            <a:r>
              <a:rPr lang="ru-RU" b="1" i="1" dirty="0" smtClean="0"/>
              <a:t>При </a:t>
            </a:r>
            <a:r>
              <a:rPr lang="ru-RU" b="1" i="1" dirty="0"/>
              <a:t>отрицательной ОС </a:t>
            </a:r>
            <a:r>
              <a:rPr lang="ru-RU" i="1" dirty="0"/>
              <a:t>сигнал будет подаваться в противофазе с входным сигналом.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усилителях используется, как правило, </a:t>
            </a:r>
            <a:r>
              <a:rPr lang="ru-RU" b="1" dirty="0"/>
              <a:t>отрицательная обратная </a:t>
            </a:r>
            <a:r>
              <a:rPr lang="ru-RU" b="1" dirty="0" smtClean="0"/>
              <a:t>связь,</a:t>
            </a:r>
            <a:r>
              <a:rPr lang="ru-RU" dirty="0" smtClean="0"/>
              <a:t> </a:t>
            </a:r>
            <a:r>
              <a:rPr lang="ru-RU" dirty="0"/>
              <a:t>а </a:t>
            </a:r>
            <a:r>
              <a:rPr lang="ru-RU" b="1" dirty="0"/>
              <a:t>положительная</a:t>
            </a:r>
            <a:r>
              <a:rPr lang="ru-RU" dirty="0"/>
              <a:t> - в генераторах и регенеративных радиоприемниках.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00034" y="142852"/>
            <a:ext cx="82868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Виды обратной связи</a:t>
            </a:r>
            <a:r>
              <a:rPr lang="ru-RU" b="1" dirty="0" smtClean="0"/>
              <a:t>.</a:t>
            </a:r>
          </a:p>
          <a:p>
            <a:pPr algn="ctr"/>
            <a:endParaRPr lang="ru-RU" b="1" dirty="0"/>
          </a:p>
          <a:p>
            <a:pPr algn="just"/>
            <a:r>
              <a:rPr lang="ru-RU" dirty="0" smtClean="0"/>
              <a:t>	Усилитель </a:t>
            </a:r>
            <a:r>
              <a:rPr lang="ru-RU" dirty="0"/>
              <a:t>с </a:t>
            </a:r>
            <a:r>
              <a:rPr lang="ru-RU" b="1" dirty="0"/>
              <a:t>обратной связью </a:t>
            </a:r>
            <a:r>
              <a:rPr lang="ru-RU" dirty="0"/>
              <a:t>можно рассматривать как два </a:t>
            </a:r>
            <a:r>
              <a:rPr lang="ru-RU" dirty="0" smtClean="0"/>
              <a:t>четырехполюсника. </a:t>
            </a:r>
          </a:p>
          <a:p>
            <a:r>
              <a:rPr lang="ru-RU" u="sng" dirty="0" smtClean="0"/>
              <a:t>Один </a:t>
            </a:r>
            <a:r>
              <a:rPr lang="ru-RU" u="sng" dirty="0"/>
              <a:t>из них </a:t>
            </a:r>
            <a:r>
              <a:rPr lang="ru-RU" dirty="0"/>
              <a:t>- собственно усилитель, на вход которого подается напряжение </a:t>
            </a:r>
            <a:r>
              <a:rPr lang="ru-RU" dirty="0" err="1"/>
              <a:t>Uвх</a:t>
            </a:r>
            <a:r>
              <a:rPr lang="ru-RU" dirty="0"/>
              <a:t>. </a:t>
            </a:r>
            <a:r>
              <a:rPr lang="ru-RU" u="sng" dirty="0"/>
              <a:t>Второй</a:t>
            </a:r>
            <a:r>
              <a:rPr lang="ru-RU" dirty="0"/>
              <a:t> четырехполюсник, состоящий из линейных элементов, образует цепь обратной связи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 r="49920" b="12715"/>
          <a:stretch>
            <a:fillRect/>
          </a:stretch>
        </p:blipFill>
        <p:spPr bwMode="auto">
          <a:xfrm>
            <a:off x="5286380" y="4000504"/>
            <a:ext cx="3143272" cy="20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" name="Группа 9"/>
          <p:cNvGrpSpPr/>
          <p:nvPr/>
        </p:nvGrpSpPr>
        <p:grpSpPr>
          <a:xfrm>
            <a:off x="1142976" y="4143380"/>
            <a:ext cx="3084141" cy="2155282"/>
            <a:chOff x="857224" y="3857628"/>
            <a:chExt cx="3084141" cy="215528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57224" y="3857628"/>
              <a:ext cx="3084141" cy="178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Box 8"/>
            <p:cNvSpPr txBox="1"/>
            <p:nvPr/>
          </p:nvSpPr>
          <p:spPr>
            <a:xfrm>
              <a:off x="1428728" y="5643578"/>
              <a:ext cx="19624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четырехполюсник</a:t>
              </a:r>
              <a:endParaRPr lang="ru-RU" dirty="0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571472" y="2136339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Оба четырехполюсника могут соединяться по разному.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2514423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По способу подачи обратной связи различают </a:t>
            </a:r>
            <a:r>
              <a:rPr lang="ru-RU" i="1" dirty="0" smtClean="0"/>
              <a:t>ОС по напряжению </a:t>
            </a:r>
            <a:r>
              <a:rPr lang="ru-RU" dirty="0" smtClean="0"/>
              <a:t>и </a:t>
            </a:r>
            <a:r>
              <a:rPr lang="ru-RU" i="1" dirty="0" smtClean="0"/>
              <a:t>ОС по току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В первом случае напряжение обратной связи пропорционально величине выходного напряжения усилителя, во втором случае - пропорционально току, протекающему через нагрузку усилителя.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85728"/>
            <a:ext cx="850112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рис. показаны </a:t>
            </a:r>
            <a:r>
              <a:rPr lang="ru-RU" b="1" dirty="0" smtClean="0"/>
              <a:t>основные виды обратных связей</a:t>
            </a:r>
            <a:r>
              <a:rPr lang="ru-RU" dirty="0" smtClean="0"/>
              <a:t>, которые подразделяются на:</a:t>
            </a:r>
            <a:br>
              <a:rPr lang="ru-RU" dirty="0" smtClean="0"/>
            </a:br>
            <a:r>
              <a:rPr lang="ru-RU" dirty="0" smtClean="0"/>
              <a:t>(а) последовательная по напряжению;</a:t>
            </a:r>
            <a:br>
              <a:rPr lang="ru-RU" dirty="0" smtClean="0"/>
            </a:br>
            <a:r>
              <a:rPr lang="ru-RU" dirty="0" smtClean="0"/>
              <a:t>(б) параллельная по напряжению;</a:t>
            </a:r>
            <a:br>
              <a:rPr lang="ru-RU" dirty="0" smtClean="0"/>
            </a:br>
            <a:r>
              <a:rPr lang="ru-RU" dirty="0" smtClean="0"/>
              <a:t>(в) последовательная по току;</a:t>
            </a:r>
            <a:br>
              <a:rPr lang="ru-RU" dirty="0" smtClean="0"/>
            </a:br>
            <a:r>
              <a:rPr lang="ru-RU" dirty="0" smtClean="0"/>
              <a:t>(г) параллельная по току,</a:t>
            </a:r>
            <a:br>
              <a:rPr lang="ru-RU" dirty="0" smtClean="0"/>
            </a:br>
            <a:r>
              <a:rPr lang="ru-RU" dirty="0" smtClean="0"/>
              <a:t>где </a:t>
            </a:r>
          </a:p>
          <a:p>
            <a:r>
              <a:rPr lang="ru-RU" dirty="0" smtClean="0"/>
              <a:t>К– коэффициент прямой передачи, или коэффициент усиления усилителя без обратной связи;</a:t>
            </a:r>
            <a:br>
              <a:rPr lang="ru-RU" dirty="0" smtClean="0"/>
            </a:br>
            <a:r>
              <a:rPr lang="ru-RU" dirty="0" err="1" smtClean="0"/>
              <a:t>β– </a:t>
            </a:r>
            <a:r>
              <a:rPr lang="ru-RU" dirty="0" smtClean="0"/>
              <a:t>коэффициент передачи цепи обратной связи.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786058"/>
            <a:ext cx="5072098" cy="1870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4714884"/>
            <a:ext cx="5072098" cy="1860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4282" y="285728"/>
            <a:ext cx="54292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Если </a:t>
            </a:r>
            <a:r>
              <a:rPr lang="ru-RU" dirty="0"/>
              <a:t>цепь </a:t>
            </a:r>
            <a:r>
              <a:rPr lang="ru-RU" b="1" dirty="0"/>
              <a:t>обратной связи </a:t>
            </a:r>
            <a:r>
              <a:rPr lang="ru-RU" dirty="0"/>
              <a:t>подключается к выходному напряжению усилителя на нагрузке </a:t>
            </a:r>
            <a:r>
              <a:rPr lang="ru-RU" dirty="0" err="1"/>
              <a:t>Rн</a:t>
            </a:r>
            <a:r>
              <a:rPr lang="ru-RU" dirty="0"/>
              <a:t>, а напряжение обратной связи </a:t>
            </a:r>
            <a:r>
              <a:rPr lang="ru-RU" dirty="0" err="1"/>
              <a:t>Uос</a:t>
            </a:r>
            <a:r>
              <a:rPr lang="ru-RU" dirty="0"/>
              <a:t> - последовательно в разрыв цепи входного напряжения </a:t>
            </a:r>
            <a:r>
              <a:rPr lang="ru-RU" dirty="0" err="1"/>
              <a:t>Uвх</a:t>
            </a:r>
            <a:r>
              <a:rPr lang="ru-RU" dirty="0"/>
              <a:t>, то такая обратная связь называется </a:t>
            </a:r>
            <a:r>
              <a:rPr lang="ru-RU" b="1" i="1" dirty="0"/>
              <a:t>последовательной обратной связью по напряжению</a:t>
            </a:r>
            <a:r>
              <a:rPr lang="ru-RU" i="1" dirty="0"/>
              <a:t> </a:t>
            </a:r>
            <a:r>
              <a:rPr lang="ru-RU" dirty="0"/>
              <a:t>(рис.1а).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214290"/>
            <a:ext cx="30480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357158" y="3214686"/>
            <a:ext cx="52864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Если </a:t>
            </a:r>
            <a:r>
              <a:rPr lang="ru-RU" dirty="0"/>
              <a:t>же цепь ОС подключена к выходу </a:t>
            </a:r>
            <a:r>
              <a:rPr lang="ru-RU" dirty="0" err="1"/>
              <a:t>Uвых</a:t>
            </a:r>
            <a:r>
              <a:rPr lang="ru-RU" dirty="0"/>
              <a:t>, а </a:t>
            </a:r>
            <a:r>
              <a:rPr lang="ru-RU" dirty="0" err="1"/>
              <a:t>Uос</a:t>
            </a:r>
            <a:r>
              <a:rPr lang="ru-RU" dirty="0"/>
              <a:t> включена параллельно напряжению на входе усилителя </a:t>
            </a:r>
            <a:r>
              <a:rPr lang="ru-RU" dirty="0" err="1"/>
              <a:t>Uвх</a:t>
            </a:r>
            <a:r>
              <a:rPr lang="ru-RU" dirty="0"/>
              <a:t>, то </a:t>
            </a:r>
            <a:r>
              <a:rPr lang="ru-RU" dirty="0" smtClean="0"/>
              <a:t>это будет</a:t>
            </a:r>
            <a:r>
              <a:rPr lang="ru-RU" dirty="0"/>
              <a:t> </a:t>
            </a:r>
            <a:r>
              <a:rPr lang="ru-RU" b="1" i="1" dirty="0"/>
              <a:t>параллельная обратная связь по напряжению</a:t>
            </a:r>
            <a:r>
              <a:rPr lang="ru-RU" dirty="0"/>
              <a:t> (рис.1б).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2643182"/>
            <a:ext cx="279082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500042"/>
            <a:ext cx="56436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При </a:t>
            </a:r>
            <a:r>
              <a:rPr lang="ru-RU" dirty="0"/>
              <a:t>снятии токового сигнала для обратной связи на выходе усилителя с разрыва цепи нагрузочного сопротивления </a:t>
            </a:r>
            <a:r>
              <a:rPr lang="ru-RU" dirty="0" err="1"/>
              <a:t>Rн</a:t>
            </a:r>
            <a:r>
              <a:rPr lang="ru-RU" dirty="0"/>
              <a:t> и подключение этого сигнала последовательно с входным напряжением, получится </a:t>
            </a:r>
            <a:r>
              <a:rPr lang="ru-RU" b="1" i="1" dirty="0"/>
              <a:t>последовательная обратная связь по току</a:t>
            </a:r>
            <a:r>
              <a:rPr lang="ru-RU" dirty="0"/>
              <a:t> (рис.1в).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285728"/>
            <a:ext cx="275272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85720" y="3071810"/>
            <a:ext cx="54292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/>
              <a:t>	</a:t>
            </a:r>
            <a:r>
              <a:rPr lang="ru-RU" b="1" i="1" dirty="0" smtClean="0"/>
              <a:t>Параллельная </a:t>
            </a:r>
            <a:r>
              <a:rPr lang="ru-RU" b="1" i="1" dirty="0"/>
              <a:t>обратная связь по току</a:t>
            </a:r>
            <a:r>
              <a:rPr lang="ru-RU" dirty="0"/>
              <a:t> образуется при подачи токового сигнала с выхода усилителя на вход параллельно входному напряжению </a:t>
            </a:r>
            <a:r>
              <a:rPr lang="ru-RU" dirty="0" err="1"/>
              <a:t>Uвх</a:t>
            </a:r>
            <a:r>
              <a:rPr lang="ru-RU" dirty="0"/>
              <a:t> (рис.1г).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2500306"/>
            <a:ext cx="27622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428596" y="5072074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Вообще: </a:t>
            </a:r>
            <a:r>
              <a:rPr lang="ru-RU" dirty="0"/>
              <a:t>обратная связь может подключаться на вход усилителя или последовательно, или параллельно, а сигнал сниматься с выхода либо токовый, либо напряжением.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857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/>
              <a:t>Дифференциальный усилитель на ОУ. Принцип работы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357166"/>
            <a:ext cx="83582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 smtClean="0"/>
              <a:t>	Иногда </a:t>
            </a:r>
            <a:r>
              <a:rPr lang="ru-RU" dirty="0"/>
              <a:t>возникает необходимость вычесть </a:t>
            </a:r>
            <a:r>
              <a:rPr lang="ru-RU" b="1" dirty="0"/>
              <a:t>два сигнала</a:t>
            </a:r>
            <a:r>
              <a:rPr lang="ru-RU" dirty="0"/>
              <a:t>. </a:t>
            </a:r>
          </a:p>
          <a:p>
            <a:pPr fontAlgn="base"/>
            <a:endParaRPr lang="ru-RU" dirty="0" smtClean="0"/>
          </a:p>
          <a:p>
            <a:pPr fontAlgn="base"/>
            <a:r>
              <a:rPr lang="ru-RU" dirty="0"/>
              <a:t>	</a:t>
            </a:r>
            <a:r>
              <a:rPr lang="ru-RU" dirty="0" smtClean="0"/>
              <a:t>Самый </a:t>
            </a:r>
            <a:r>
              <a:rPr lang="ru-RU" dirty="0"/>
              <a:t>простой способ использовать </a:t>
            </a:r>
            <a:r>
              <a:rPr lang="ru-RU" b="1" dirty="0"/>
              <a:t>схему вычитания </a:t>
            </a:r>
            <a:r>
              <a:rPr lang="ru-RU" dirty="0"/>
              <a:t>так называемый </a:t>
            </a:r>
            <a:r>
              <a:rPr lang="ru-RU" b="1" dirty="0"/>
              <a:t>дифференциальный усилитель </a:t>
            </a:r>
            <a:r>
              <a:rPr lang="ru-RU" dirty="0"/>
              <a:t>(не путать с дифференциатором!). </a:t>
            </a:r>
            <a:endParaRPr lang="ru-RU" dirty="0" smtClean="0"/>
          </a:p>
          <a:p>
            <a:pPr fontAlgn="base"/>
            <a:endParaRPr lang="ru-RU" dirty="0"/>
          </a:p>
          <a:p>
            <a:pPr fontAlgn="base"/>
            <a:r>
              <a:rPr lang="ru-RU" dirty="0" smtClean="0"/>
              <a:t>Если </a:t>
            </a:r>
            <a:r>
              <a:rPr lang="ru-RU" dirty="0"/>
              <a:t>нам необходимо вычислить разницу между двумя сигналами, то достаточно будет одного операционного усилителя и четырех одинаковых </a:t>
            </a:r>
            <a:r>
              <a:rPr lang="ru-RU" dirty="0" smtClean="0"/>
              <a:t>резисторов:</a:t>
            </a:r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786058"/>
            <a:ext cx="519112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500042"/>
            <a:ext cx="83582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Но </a:t>
            </a:r>
            <a:r>
              <a:rPr lang="ru-RU" dirty="0"/>
              <a:t>зачастую мы имеем дело с очень слабыми сигналами, так что не мешало бы, помимо вычитания, усилить полученную разницу.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	Для </a:t>
            </a:r>
            <a:r>
              <a:rPr lang="ru-RU" dirty="0"/>
              <a:t>этого используем слегка измененную схему, которая отличается значениями резисторов: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143116"/>
            <a:ext cx="559117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357166"/>
            <a:ext cx="8286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Ничто </a:t>
            </a:r>
            <a:r>
              <a:rPr lang="ru-RU" dirty="0"/>
              <a:t>нам не мешает еще больше изменить значения резисторов, однако, мы не видели, чтобы кто-то использовал подобную схему, как показано ниже: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142984"/>
            <a:ext cx="6981825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571472" y="5357826"/>
            <a:ext cx="80010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Несмотря </a:t>
            </a:r>
            <a:r>
              <a:rPr lang="ru-RU" dirty="0"/>
              <a:t>на то, что третья схема уже довольно сильно запутана, это все еще также рабочая схема. Резисторы R3 и R4 образуют обычный делитель </a:t>
            </a:r>
            <a:r>
              <a:rPr lang="ru-RU" dirty="0" smtClean="0"/>
              <a:t>напряжения.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642910" y="1428736"/>
            <a:ext cx="807243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714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Правило №1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— операционный усилитель оказывает воздействие своим выходом на вход через ООС (отрицательная обратная связь), в результате чего напряжения на обоих входах, как на инвертирующем (-), так и на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неинвертирующем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(+) выравнивается.</a:t>
            </a:r>
          </a:p>
          <a:p>
            <a:pPr marL="0" marR="0" lvl="0" indent="714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714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Правило №2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— входы усилителя не потребляют ток</a:t>
            </a:r>
          </a:p>
          <a:p>
            <a:pPr marL="0" marR="0" lvl="0" indent="714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714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Правило №3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— напряжения на входах и выходе должны быть в диапазоне между положительным и отрицательным напряжением питания ОУ.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596" y="357166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Напряжение на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неинвертирующем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 входе усилителя (+) такое же, как и на инвертирующем входе (-), поскольку работа операционного усилителя основана на 3 основных правилах: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4071942"/>
            <a:ext cx="51435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Если </a:t>
            </a:r>
            <a:r>
              <a:rPr lang="ru-RU" dirty="0"/>
              <a:t>мы знаем, входное напряжение U1 и напряжение на инвертирующем входе (-), то значит, мы знаем и напряжение на резисторе R1. </a:t>
            </a:r>
            <a:endParaRPr lang="ru-RU" dirty="0" smtClean="0"/>
          </a:p>
          <a:p>
            <a:pPr algn="just"/>
            <a:r>
              <a:rPr lang="ru-RU" dirty="0"/>
              <a:t>	</a:t>
            </a:r>
            <a:r>
              <a:rPr lang="ru-RU" dirty="0" smtClean="0"/>
              <a:t>Далее</a:t>
            </a:r>
            <a:r>
              <a:rPr lang="ru-RU" dirty="0"/>
              <a:t>, из закона </a:t>
            </a:r>
            <a:r>
              <a:rPr lang="ru-RU" dirty="0" smtClean="0"/>
              <a:t>Ома, </a:t>
            </a:r>
            <a:r>
              <a:rPr lang="ru-RU" dirty="0"/>
              <a:t>вычислим, какой ток течет через него (R1), и этот же ток течет далее через резистор R2. Зная сопротивление R2, вычислим падение напряжения на этом резисторе, а это даст нам конечный результат.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4214818"/>
            <a:ext cx="279560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14290"/>
            <a:ext cx="835824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/>
              <a:t>Дифференциальный  усилитель имеет, к сожалению, два серьезных недостатка, которые перечеркивают его во многих ситуациях:</a:t>
            </a:r>
          </a:p>
          <a:p>
            <a:pPr fontAlgn="base"/>
            <a:endParaRPr lang="ru-RU" dirty="0" smtClean="0"/>
          </a:p>
          <a:p>
            <a:pPr fontAlgn="base"/>
            <a:r>
              <a:rPr lang="ru-RU" u="sng" dirty="0" smtClean="0"/>
              <a:t>Первый </a:t>
            </a:r>
            <a:r>
              <a:rPr lang="ru-RU" u="sng" dirty="0"/>
              <a:t>недостаток </a:t>
            </a:r>
            <a:r>
              <a:rPr lang="ru-RU" dirty="0"/>
              <a:t>— низкое входное сопротивление, которое зависит от величины резистора (как и в инвертирующим усилителе). </a:t>
            </a:r>
          </a:p>
          <a:p>
            <a:pPr fontAlgn="base"/>
            <a:r>
              <a:rPr lang="ru-RU" u="sng" dirty="0"/>
              <a:t>Второй недостаток </a:t>
            </a:r>
            <a:r>
              <a:rPr lang="ru-RU" dirty="0"/>
              <a:t>— нелегко изменить коэффициент усиления. Чтобы это сделать, нужно одновременно изменить значение двух резисторов, что на практике очень сложно. Нужно иметь спаренный </a:t>
            </a:r>
            <a:r>
              <a:rPr lang="ru-RU" dirty="0" smtClean="0"/>
              <a:t>потенциометр</a:t>
            </a:r>
            <a:r>
              <a:rPr lang="ru-RU" dirty="0"/>
              <a:t> или ввести систему аналоговых мультиплексоров, что значительно усложнит схему.</a:t>
            </a:r>
          </a:p>
          <a:p>
            <a:pPr fontAlgn="base"/>
            <a:endParaRPr lang="ru-RU" dirty="0"/>
          </a:p>
          <a:p>
            <a:pPr fontAlgn="base"/>
            <a:r>
              <a:rPr lang="ru-RU" dirty="0" smtClean="0"/>
              <a:t>	Таким </a:t>
            </a:r>
            <a:r>
              <a:rPr lang="ru-RU" dirty="0"/>
              <a:t>образом, дифференциальный усилитель является простой схемой, но его практическое применение довольно сильно ограничено. Лучше использовать чуть более сложную, но качественную схему измерительного усилителя.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0232" y="2428868"/>
            <a:ext cx="5266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 решения задачи «Временные диаграммы»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785794"/>
            <a:ext cx="7343775" cy="555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571440" y="214290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Рассчитать и построить временные диаграммы сигналов U`, U``, </a:t>
            </a:r>
            <a:r>
              <a:rPr lang="ru-RU" dirty="0" err="1" smtClean="0"/>
              <a:t>Uвых</a:t>
            </a:r>
            <a:r>
              <a:rPr lang="ru-RU" dirty="0" smtClean="0"/>
              <a:t>  для устройств, схемы которых показаны на рис. Формы сигналов приведены.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714488"/>
            <a:ext cx="732472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14290"/>
            <a:ext cx="7315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714480" y="1142984"/>
            <a:ext cx="1785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Схема </a:t>
            </a:r>
          </a:p>
          <a:p>
            <a:pPr algn="ctr"/>
            <a:r>
              <a:rPr lang="ru-RU" dirty="0" smtClean="0"/>
              <a:t>интегрирования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643306" y="1142984"/>
            <a:ext cx="2274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Схема </a:t>
            </a:r>
          </a:p>
          <a:p>
            <a:pPr algn="ctr"/>
            <a:r>
              <a:rPr lang="ru-RU" dirty="0" smtClean="0"/>
              <a:t>дифференцирования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929322" y="1142984"/>
            <a:ext cx="2950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Схема </a:t>
            </a:r>
          </a:p>
          <a:p>
            <a:pPr algn="ctr"/>
            <a:r>
              <a:rPr lang="ru-RU" dirty="0" smtClean="0"/>
              <a:t>Инвертирования (инвертор)</a:t>
            </a:r>
            <a:endParaRPr lang="ru-RU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/>
          <a:srcRect l="40430" t="69792" r="40234" b="18750"/>
          <a:stretch>
            <a:fillRect/>
          </a:stretch>
        </p:blipFill>
        <p:spPr bwMode="auto">
          <a:xfrm>
            <a:off x="714348" y="3643314"/>
            <a:ext cx="235745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/>
          <a:srcRect l="61719" t="59375" r="21875" b="28125"/>
          <a:stretch>
            <a:fillRect/>
          </a:stretch>
        </p:blipFill>
        <p:spPr bwMode="auto">
          <a:xfrm>
            <a:off x="3500430" y="3643314"/>
            <a:ext cx="200026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/>
          <a:srcRect l="54102" t="81250" r="20703" b="7291"/>
          <a:stretch>
            <a:fillRect/>
          </a:stretch>
        </p:blipFill>
        <p:spPr bwMode="auto">
          <a:xfrm>
            <a:off x="5857885" y="3643314"/>
            <a:ext cx="3000396" cy="79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1802" y="4572008"/>
            <a:ext cx="34194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85728"/>
            <a:ext cx="7505700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4071942"/>
            <a:ext cx="4214842" cy="200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571472" y="285728"/>
            <a:ext cx="7234262" cy="6286544"/>
            <a:chOff x="571472" y="285728"/>
            <a:chExt cx="7234262" cy="6286544"/>
          </a:xfrm>
        </p:grpSpPr>
        <p:pic>
          <p:nvPicPr>
            <p:cNvPr id="3174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00100" y="714356"/>
              <a:ext cx="6805634" cy="5843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TextBox 4"/>
            <p:cNvSpPr txBox="1"/>
            <p:nvPr/>
          </p:nvSpPr>
          <p:spPr>
            <a:xfrm>
              <a:off x="571472" y="285728"/>
              <a:ext cx="26655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1. Схема интегрирования</a:t>
              </a:r>
              <a:endParaRPr lang="ru-RU" dirty="0"/>
            </a:p>
          </p:txBody>
        </p:sp>
        <p:sp>
          <p:nvSpPr>
            <p:cNvPr id="6" name="Овал 5"/>
            <p:cNvSpPr/>
            <p:nvPr/>
          </p:nvSpPr>
          <p:spPr>
            <a:xfrm>
              <a:off x="3857620" y="1571612"/>
              <a:ext cx="1857388" cy="10001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429124" y="3357562"/>
              <a:ext cx="1857388" cy="10001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5643570" y="5572140"/>
              <a:ext cx="1285884" cy="10001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714356"/>
            <a:ext cx="5724525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57158" y="4000504"/>
            <a:ext cx="842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 так считаем напряжение выхода для каждого устройства, учитывая, что выходной сигнал с одного устройства является входным для другого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2623</TotalTime>
  <Words>286</Words>
  <Application>Microsoft Office PowerPoint</Application>
  <PresentationFormat>Экран (4:3)</PresentationFormat>
  <Paragraphs>60</Paragraphs>
  <Slides>19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5</cp:revision>
  <dcterms:created xsi:type="dcterms:W3CDTF">2024-04-14T09:26:37Z</dcterms:created>
  <dcterms:modified xsi:type="dcterms:W3CDTF">2024-04-16T06:46:33Z</dcterms:modified>
</cp:coreProperties>
</file>